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333"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4" r:id="rId40"/>
    <p:sldId id="335"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4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Complete%20the%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cf-courses-data.s3.us.cloud-object-storage.appdomain.cloud/IBM-DS0321EN-SkillsNetwork/datasets/spacex_launch_dash.csv" TargetMode="External"/><Relationship Id="rId3" Type="http://schemas.openxmlformats.org/officeDocument/2006/relationships/image" Target="../media/image3.png"/><Relationship Id="rId7" Type="http://schemas.openxmlformats.org/officeDocument/2006/relationships/hyperlink" Target="https://cf-courses-data.s3.us.cloud-object-storage.appdomain.cloud/IBM-DS0321EN-SkillsNetwork/datasets/spacex_launch_geo.csv"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cf-courses-data.s3.us.cloud-object-storage.appdomain.cloud/IBM-DS0321EN-SkillsNetwork/datasets/API_call_spacex_api.jso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kpatel369/Applied-Data-Science-Capstone/blob/de298a4b66f47b403d53e37031196b6dbb218944/Hands-On%20Lab%3A%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Dushyant Patel</a:t>
            </a:r>
          </a:p>
          <a:p>
            <a:r>
              <a:rPr lang="en-US" dirty="0">
                <a:solidFill>
                  <a:schemeClr val="bg2"/>
                </a:solidFill>
                <a:latin typeface="Abadi"/>
                <a:ea typeface="SF Pro" pitchFamily="2" charset="0"/>
                <a:cs typeface="SF Pro" pitchFamily="2" charset="0"/>
              </a:rPr>
              <a:t>November 5th,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6644580" cy="4493725"/>
          </a:xfrm>
          <a:prstGeom prst="rect">
            <a:avLst/>
          </a:prstGeom>
        </p:spPr>
        <p:txBody>
          <a:bodyPr/>
          <a:lstStyle/>
          <a:p>
            <a:r>
              <a:rPr lang="en-US" sz="2200" dirty="0">
                <a:solidFill>
                  <a:schemeClr val="accent3">
                    <a:lumMod val="25000"/>
                  </a:schemeClr>
                </a:solidFill>
                <a:latin typeface="Abadi" panose="020B0604020104020204" pitchFamily="34" charset="0"/>
              </a:rPr>
              <a:t>We conducted exploratory data analysis to define the training labels. We calculated the number of launches at each site and analyzed the frequency of each orbit type. Additionally, we generated landing outcome labels from the outcome column and exported the results to a CSV file.</a:t>
            </a:r>
          </a:p>
          <a:p>
            <a:r>
              <a:rPr lang="en-US" sz="2200" dirty="0">
                <a:solidFill>
                  <a:schemeClr val="accent3">
                    <a:lumMod val="25000"/>
                  </a:schemeClr>
                </a:solidFill>
                <a:latin typeface="Abadi" panose="020B0604020104020204" pitchFamily="34" charset="0"/>
              </a:rPr>
              <a:t>The handful of mission outcome types were converted to a binary classification where 1 means that the Falcon 9 first stage landing was a success and 0 means that it was a failure.</a:t>
            </a:r>
          </a:p>
          <a:p>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https://github.com/dkpatel369/Applied-Data-Science-Capstone/blob/de298a4b66f47b403d53e37031196b6dbb218944/Hands-On%20Lab%3A%20Data%20Wrangling.ipynb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98F57C1F-F1C7-4AB1-BD6C-7DD4356C83B3}"/>
              </a:ext>
            </a:extLst>
          </p:cNvPr>
          <p:cNvPicPr>
            <a:picLocks noChangeAspect="1"/>
          </p:cNvPicPr>
          <p:nvPr/>
        </p:nvPicPr>
        <p:blipFill>
          <a:blip r:embed="rId4"/>
          <a:stretch>
            <a:fillRect/>
          </a:stretch>
        </p:blipFill>
        <p:spPr>
          <a:xfrm>
            <a:off x="7414591" y="1391479"/>
            <a:ext cx="3964625" cy="2621646"/>
          </a:xfrm>
          <a:prstGeom prst="rect">
            <a:avLst/>
          </a:prstGeom>
          <a:ln>
            <a:solidFill>
              <a:schemeClr val="tx1"/>
            </a:solidFill>
          </a:ln>
        </p:spPr>
      </p:pic>
      <p:pic>
        <p:nvPicPr>
          <p:cNvPr id="3" name="Picture 2">
            <a:extLst>
              <a:ext uri="{FF2B5EF4-FFF2-40B4-BE49-F238E27FC236}">
                <a16:creationId xmlns:a16="http://schemas.microsoft.com/office/drawing/2014/main" id="{060779C4-9E37-4994-A6FE-53A69746BD0D}"/>
              </a:ext>
            </a:extLst>
          </p:cNvPr>
          <p:cNvPicPr>
            <a:picLocks noChangeAspect="1"/>
          </p:cNvPicPr>
          <p:nvPr/>
        </p:nvPicPr>
        <p:blipFill>
          <a:blip r:embed="rId5"/>
          <a:stretch>
            <a:fillRect/>
          </a:stretch>
        </p:blipFill>
        <p:spPr>
          <a:xfrm>
            <a:off x="7414591" y="4072486"/>
            <a:ext cx="3982523" cy="2012449"/>
          </a:xfrm>
          <a:prstGeom prst="rect">
            <a:avLst/>
          </a:prstGeom>
          <a:ln>
            <a:solidFill>
              <a:schemeClr val="tx1"/>
            </a:solidFill>
          </a:ln>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5893"/>
            <a:ext cx="7310502" cy="43167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examined the data by visualizing the relationships between flight number and launch site, payload and launch site, success rates for each orbit type, flight number and orbit type, as well as the yearly trend of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https://github.com/dkpatel369/Applied-Data-Science-Capstone/blob/de298a4b66f47b403d53e37031196b6dbb218944/Hands-On%20Lab%3A%20EDA%20with%20Visualization%20Lab.ipynb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42F96789-D169-40E9-9E3A-D6C76EA86B5A}"/>
              </a:ext>
            </a:extLst>
          </p:cNvPr>
          <p:cNvPicPr>
            <a:picLocks noChangeAspect="1"/>
          </p:cNvPicPr>
          <p:nvPr/>
        </p:nvPicPr>
        <p:blipFill>
          <a:blip r:embed="rId4"/>
          <a:stretch>
            <a:fillRect/>
          </a:stretch>
        </p:blipFill>
        <p:spPr>
          <a:xfrm>
            <a:off x="8294713" y="3684272"/>
            <a:ext cx="2990898" cy="2295939"/>
          </a:xfrm>
          <a:prstGeom prst="rect">
            <a:avLst/>
          </a:prstGeom>
        </p:spPr>
      </p:pic>
      <p:pic>
        <p:nvPicPr>
          <p:cNvPr id="6" name="Picture 5">
            <a:extLst>
              <a:ext uri="{FF2B5EF4-FFF2-40B4-BE49-F238E27FC236}">
                <a16:creationId xmlns:a16="http://schemas.microsoft.com/office/drawing/2014/main" id="{69524679-CE38-4811-BF2F-E318D1A18CD6}"/>
              </a:ext>
            </a:extLst>
          </p:cNvPr>
          <p:cNvPicPr>
            <a:picLocks noChangeAspect="1"/>
          </p:cNvPicPr>
          <p:nvPr/>
        </p:nvPicPr>
        <p:blipFill>
          <a:blip r:embed="rId5"/>
          <a:stretch>
            <a:fillRect/>
          </a:stretch>
        </p:blipFill>
        <p:spPr>
          <a:xfrm>
            <a:off x="8294713" y="1315078"/>
            <a:ext cx="2990898" cy="22959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988"/>
            <a:ext cx="9745589" cy="494354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from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We then performed exploratory data analysis using SQL to gain insights from the data. We wrote queries to determine: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for the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failed mission outcomes.</a:t>
            </a:r>
          </a:p>
          <a:p>
            <a:pPr lvl="1">
              <a:lnSpc>
                <a:spcPct val="100000"/>
              </a:lnSpc>
              <a:spcBef>
                <a:spcPts val="1400"/>
              </a:spcBef>
            </a:pPr>
            <a:r>
              <a:rPr lang="en-US" sz="1800" dirty="0">
                <a:solidFill>
                  <a:schemeClr val="accent3">
                    <a:lumMod val="25000"/>
                  </a:schemeClr>
                </a:solidFill>
                <a:latin typeface="Abadi"/>
              </a:rPr>
              <a:t>The failed landing outcomes on drone ships, including the corresponding booster versions and launch site names.</a:t>
            </a:r>
          </a:p>
          <a:p>
            <a:pPr marL="511175" lvl="1" indent="-285750">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https://github.com/dkpatel369/Applied-Data-Science-Capstone/blob/de298a4b66f47b403d53e37031196b6dbb218944/Hands-on%20Lab%3A%20Complete%20the%20EDA%20with%20SQL.ipynb</a:t>
            </a:r>
            <a:br>
              <a:rPr lang="en-US" sz="2200" dirty="0">
                <a:solidFill>
                  <a:schemeClr val="accent3">
                    <a:lumMod val="25000"/>
                  </a:schemeClr>
                </a:solidFill>
                <a:latin typeface="Abadi" panose="020B0604020104020204" pitchFamily="34" charset="0"/>
              </a:rPr>
            </a:b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6556"/>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3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https://github.com/dkpatel369/Applied-Data-Science-Capstone/blob/de298a4b66f47b403d53e37031196b6dbb218944/Hands-on%20Lab%3A%20Interactive%20Visual%20Analytics%20with%20Folium%20lab.ipynb</a:t>
            </a:r>
            <a:endParaRPr lang="en-US" sz="2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input dropdown is used to select one or all launch sites for the pie chart and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displays one of two things:</a:t>
            </a:r>
          </a:p>
          <a:p>
            <a:pPr lvl="1">
              <a:lnSpc>
                <a:spcPct val="100000"/>
              </a:lnSpc>
              <a:spcBef>
                <a:spcPts val="1400"/>
              </a:spcBef>
            </a:pPr>
            <a:r>
              <a:rPr lang="en-US" sz="1800" dirty="0">
                <a:solidFill>
                  <a:schemeClr val="accent3">
                    <a:lumMod val="25000"/>
                  </a:schemeClr>
                </a:solidFill>
                <a:latin typeface="Abadi" panose="020B0604020104020204" pitchFamily="34" charset="0"/>
              </a:rPr>
              <a:t>For All Sites – the distribution of successful Falcon 9 first stage landings between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For One Site – the distribution of successful and failed Falcon 9 first stage landings for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input slider is used to filter the payload masses for the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scatterplot displays the distribution of Falcon 9 first stage landings split by payload mass, mission outcome and by 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https://github.com/dkpatel369/Applied-Data-Science-Capstone/blob/de298a4b66f47b403d53e37031196b6dbb218944/Hands-on%20Lab%3A%20Build%20an%20Interactive%20Dashboard%20with%20Ploty%20Dash.py</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Neighbors) machine learning models were trained on the training data set.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the best was selected using ‘.</a:t>
            </a:r>
            <a:r>
              <a:rPr lang="en-US" sz="2200" dirty="0" err="1">
                <a:solidFill>
                  <a:schemeClr val="accent3">
                    <a:lumMod val="25000"/>
                  </a:schemeClr>
                </a:solidFill>
                <a:latin typeface="Abadi" panose="020B0604020104020204" pitchFamily="34" charset="0"/>
              </a:rPr>
              <a:t>best_params</a:t>
            </a:r>
            <a:r>
              <a:rPr lang="en-US" sz="2200" dirty="0">
                <a:solidFill>
                  <a:schemeClr val="accent3">
                    <a:lumMod val="25000"/>
                  </a:schemeClr>
                </a:solidFill>
                <a:latin typeface="Abadi" panose="020B0604020104020204" pitchFamily="34" charset="0"/>
              </a:rPr>
              <a:t>_’.</a:t>
            </a:r>
          </a:p>
          <a:p>
            <a:pPr>
              <a:lnSpc>
                <a:spcPct val="100000"/>
              </a:lnSpc>
              <a:spcBef>
                <a:spcPts val="1400"/>
              </a:spcBef>
            </a:pPr>
            <a:r>
              <a:rPr lang="en-US" sz="2200" dirty="0">
                <a:solidFill>
                  <a:schemeClr val="accent3">
                    <a:lumMod val="25000"/>
                  </a:schemeClr>
                </a:solidFill>
                <a:latin typeface="Abadi" panose="020B0604020104020204" pitchFamily="34" charset="0"/>
              </a:rPr>
              <a:t>Using the best hyper-parameters, each of the four models were scored on accuracy by using the testing data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9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https://github.com/dkpatel369/Applied-Data-Science-Capstone/blob/de298a4b66f47b403d53e37031196b6dbb218944/Hands-on%20Lab%3A%20Complete%20the%20Machine%20Learning%20Prediction%20lab.ipynb</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8903" y="4265651"/>
            <a:ext cx="10683180" cy="15591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we observed that a higher number of flights at a launch site is associated with a greater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6DEFA1D-C7EF-4446-9E94-9CACCEECF878}"/>
              </a:ext>
            </a:extLst>
          </p:cNvPr>
          <p:cNvPicPr>
            <a:picLocks noChangeAspect="1"/>
          </p:cNvPicPr>
          <p:nvPr/>
        </p:nvPicPr>
        <p:blipFill>
          <a:blip r:embed="rId3"/>
          <a:stretch>
            <a:fillRect/>
          </a:stretch>
        </p:blipFill>
        <p:spPr>
          <a:xfrm>
            <a:off x="461914" y="1715786"/>
            <a:ext cx="11140169" cy="2349046"/>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2203" y="5778241"/>
            <a:ext cx="10069225" cy="910236"/>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CCAFS SLC 40 launch, the payload mass and the landing outcome appear not to be strongly correlated. </a:t>
            </a:r>
          </a:p>
          <a:p>
            <a:pPr>
              <a:lnSpc>
                <a:spcPct val="100000"/>
              </a:lnSpc>
              <a:spcBef>
                <a:spcPts val="1400"/>
              </a:spcBef>
            </a:pPr>
            <a:r>
              <a:rPr lang="en-US" sz="2200" dirty="0">
                <a:solidFill>
                  <a:schemeClr val="accent3">
                    <a:lumMod val="25000"/>
                  </a:schemeClr>
                </a:solidFill>
                <a:latin typeface="Abadi" panose="020B0604020104020204" pitchFamily="34" charset="0"/>
              </a:rPr>
              <a:t>The failed landings at the KSC LC 39A launch site are all grouped around a narrow band of payload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2DDB593-9C5C-466D-B752-6D52F30E2247}"/>
              </a:ext>
            </a:extLst>
          </p:cNvPr>
          <p:cNvPicPr>
            <a:picLocks noChangeAspect="1"/>
          </p:cNvPicPr>
          <p:nvPr/>
        </p:nvPicPr>
        <p:blipFill>
          <a:blip r:embed="rId3"/>
          <a:stretch>
            <a:fillRect/>
          </a:stretch>
        </p:blipFill>
        <p:spPr>
          <a:xfrm>
            <a:off x="2446722" y="1376685"/>
            <a:ext cx="7298555" cy="4307710"/>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43080"/>
            <a:ext cx="10687961" cy="10323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SSO, HEO and GEO orbits have no failed first stage landings.</a:t>
            </a:r>
          </a:p>
          <a:p>
            <a:pPr>
              <a:lnSpc>
                <a:spcPct val="100000"/>
              </a:lnSpc>
              <a:spcBef>
                <a:spcPts val="1400"/>
              </a:spcBef>
            </a:pPr>
            <a:r>
              <a:rPr lang="en-US" sz="2200" dirty="0">
                <a:solidFill>
                  <a:schemeClr val="accent3">
                    <a:lumMod val="25000"/>
                  </a:schemeClr>
                </a:solidFill>
                <a:latin typeface="Abadi" panose="020B0604020104020204" pitchFamily="34" charset="0"/>
              </a:rPr>
              <a:t>SO orbits have no successful first stage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49260C94-8479-474A-9F27-2DAE8778FC63}"/>
              </a:ext>
            </a:extLst>
          </p:cNvPr>
          <p:cNvPicPr>
            <a:picLocks noChangeAspect="1"/>
          </p:cNvPicPr>
          <p:nvPr/>
        </p:nvPicPr>
        <p:blipFill>
          <a:blip r:embed="rId3"/>
          <a:stretch>
            <a:fillRect/>
          </a:stretch>
        </p:blipFill>
        <p:spPr>
          <a:xfrm>
            <a:off x="770011" y="1335747"/>
            <a:ext cx="8239875" cy="3838155"/>
          </a:xfrm>
          <a:prstGeom prst="rect">
            <a:avLst/>
          </a:prstGeom>
          <a:ln>
            <a:solidFill>
              <a:schemeClr val="tx1"/>
            </a:solidFill>
          </a:ln>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2629" y="5085708"/>
            <a:ext cx="9246742" cy="795636"/>
          </a:xfrm>
          <a:prstGeom prst="rect">
            <a:avLst/>
          </a:prstGeom>
        </p:spPr>
        <p:txBody>
          <a:bodyPr>
            <a:normAutofit lnSpcReduction="10000"/>
          </a:bodyPr>
          <a:lstStyle/>
          <a:p>
            <a:pPr>
              <a:lnSpc>
                <a:spcPct val="100000"/>
              </a:lnSpc>
              <a:spcBef>
                <a:spcPts val="1400"/>
              </a:spcBef>
            </a:pPr>
            <a:r>
              <a:rPr lang="en-US" sz="2400" dirty="0">
                <a:latin typeface="Abadi" panose="020B0604020104020204" pitchFamily="34" charset="0"/>
              </a:rPr>
              <a:t>There is a correlation between flight number and success rate with larger flight numbers being associated with higher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8774AF4-2C34-426A-A18D-1B940A5C022F}"/>
              </a:ext>
            </a:extLst>
          </p:cNvPr>
          <p:cNvPicPr>
            <a:picLocks noChangeAspect="1"/>
          </p:cNvPicPr>
          <p:nvPr/>
        </p:nvPicPr>
        <p:blipFill>
          <a:blip r:embed="rId3"/>
          <a:stretch>
            <a:fillRect/>
          </a:stretch>
        </p:blipFill>
        <p:spPr>
          <a:xfrm>
            <a:off x="1993188" y="1397285"/>
            <a:ext cx="8239874" cy="3616504"/>
          </a:xfrm>
          <a:prstGeom prst="rect">
            <a:avLst/>
          </a:prstGeom>
          <a:ln>
            <a:solidFill>
              <a:schemeClr val="tx1"/>
            </a:solidFill>
          </a:ln>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93188" y="5504002"/>
            <a:ext cx="8229599" cy="772910"/>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 types have better success rates than others.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appears to have no obvious correlation with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226194B-F10B-42D0-A582-86D7037A6E62}"/>
              </a:ext>
            </a:extLst>
          </p:cNvPr>
          <p:cNvPicPr>
            <a:picLocks noChangeAspect="1"/>
          </p:cNvPicPr>
          <p:nvPr/>
        </p:nvPicPr>
        <p:blipFill>
          <a:blip r:embed="rId3"/>
          <a:stretch>
            <a:fillRect/>
          </a:stretch>
        </p:blipFill>
        <p:spPr>
          <a:xfrm>
            <a:off x="1993187" y="1407937"/>
            <a:ext cx="8229600" cy="3616126"/>
          </a:xfrm>
          <a:prstGeom prst="rect">
            <a:avLst/>
          </a:prstGeom>
          <a:ln>
            <a:solidFill>
              <a:schemeClr val="tx1"/>
            </a:solidFill>
          </a:ln>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65073" y="5533496"/>
            <a:ext cx="7325474" cy="66207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has increased significantly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5FFBAB9-63F6-4FFB-BE78-A28D8958BC3A}"/>
              </a:ext>
            </a:extLst>
          </p:cNvPr>
          <p:cNvPicPr>
            <a:picLocks noChangeAspect="1"/>
          </p:cNvPicPr>
          <p:nvPr/>
        </p:nvPicPr>
        <p:blipFill>
          <a:blip r:embed="rId3"/>
          <a:stretch>
            <a:fillRect/>
          </a:stretch>
        </p:blipFill>
        <p:spPr>
          <a:xfrm>
            <a:off x="2365072" y="1449154"/>
            <a:ext cx="7325474" cy="3770117"/>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46BF1655-31D5-4589-BEED-17D58D779466}"/>
              </a:ext>
            </a:extLst>
          </p:cNvPr>
          <p:cNvPicPr>
            <a:picLocks noChangeAspect="1"/>
          </p:cNvPicPr>
          <p:nvPr/>
        </p:nvPicPr>
        <p:blipFill>
          <a:blip r:embed="rId3"/>
          <a:stretch>
            <a:fillRect/>
          </a:stretch>
        </p:blipFill>
        <p:spPr>
          <a:xfrm>
            <a:off x="3738450" y="1871473"/>
            <a:ext cx="4480875" cy="2785833"/>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161A0904-02DB-42D3-B936-4DE7008C4C37}"/>
              </a:ext>
            </a:extLst>
          </p:cNvPr>
          <p:cNvPicPr>
            <a:picLocks noChangeAspect="1"/>
          </p:cNvPicPr>
          <p:nvPr/>
        </p:nvPicPr>
        <p:blipFill>
          <a:blip r:embed="rId3"/>
          <a:stretch>
            <a:fillRect/>
          </a:stretch>
        </p:blipFill>
        <p:spPr>
          <a:xfrm>
            <a:off x="1163460" y="2381825"/>
            <a:ext cx="6001903" cy="2899092"/>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3E42C02D-EC42-483F-8887-E4B2634232E2}"/>
              </a:ext>
            </a:extLst>
          </p:cNvPr>
          <p:cNvPicPr>
            <a:picLocks noChangeAspect="1"/>
          </p:cNvPicPr>
          <p:nvPr/>
        </p:nvPicPr>
        <p:blipFill>
          <a:blip r:embed="rId3"/>
          <a:stretch>
            <a:fillRect/>
          </a:stretch>
        </p:blipFill>
        <p:spPr>
          <a:xfrm>
            <a:off x="770011" y="2394661"/>
            <a:ext cx="8306556" cy="3081465"/>
          </a:xfrm>
          <a:prstGeom prst="rect">
            <a:avLst/>
          </a:prstGeom>
          <a:ln>
            <a:solidFill>
              <a:schemeClr val="tx1"/>
            </a:solidFill>
          </a:ln>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is 340.4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86D367D9-043C-43E6-9422-727753C581B3}"/>
              </a:ext>
            </a:extLst>
          </p:cNvPr>
          <p:cNvPicPr>
            <a:picLocks noChangeAspect="1"/>
          </p:cNvPicPr>
          <p:nvPr/>
        </p:nvPicPr>
        <p:blipFill>
          <a:blip r:embed="rId3"/>
          <a:stretch>
            <a:fillRect/>
          </a:stretch>
        </p:blipFill>
        <p:spPr>
          <a:xfrm>
            <a:off x="1024422" y="2470865"/>
            <a:ext cx="9080854" cy="3457324"/>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 date is Dec.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6ED63F74-9368-4671-85C1-A497CC1BC800}"/>
              </a:ext>
            </a:extLst>
          </p:cNvPr>
          <p:cNvPicPr>
            <a:picLocks noChangeAspect="1"/>
          </p:cNvPicPr>
          <p:nvPr/>
        </p:nvPicPr>
        <p:blipFill>
          <a:blip r:embed="rId3"/>
          <a:stretch>
            <a:fillRect/>
          </a:stretch>
        </p:blipFill>
        <p:spPr>
          <a:xfrm>
            <a:off x="984100" y="2696167"/>
            <a:ext cx="8875391" cy="3480796"/>
          </a:xfrm>
          <a:prstGeom prst="rect">
            <a:avLst/>
          </a:prstGeom>
          <a:ln>
            <a:solidFill>
              <a:schemeClr val="tx1"/>
            </a:solidFill>
          </a:ln>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F6400C7-BAC3-4C50-A811-BB23A9D8BF12}"/>
              </a:ext>
            </a:extLst>
          </p:cNvPr>
          <p:cNvPicPr>
            <a:picLocks noChangeAspect="1"/>
          </p:cNvPicPr>
          <p:nvPr/>
        </p:nvPicPr>
        <p:blipFill>
          <a:blip r:embed="rId3"/>
          <a:stretch>
            <a:fillRect/>
          </a:stretch>
        </p:blipFill>
        <p:spPr>
          <a:xfrm>
            <a:off x="995078" y="2704888"/>
            <a:ext cx="5487915" cy="3654884"/>
          </a:xfrm>
          <a:prstGeom prst="rect">
            <a:avLst/>
          </a:prstGeom>
          <a:ln>
            <a:solidFill>
              <a:schemeClr val="tx1"/>
            </a:solidFill>
          </a:ln>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361662"/>
            <a:ext cx="10515600" cy="46639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83739F3-1265-4B7F-8CF5-60763D31FD83}"/>
              </a:ext>
            </a:extLst>
          </p:cNvPr>
          <p:cNvPicPr>
            <a:picLocks noChangeAspect="1"/>
          </p:cNvPicPr>
          <p:nvPr/>
        </p:nvPicPr>
        <p:blipFill>
          <a:blip r:embed="rId3"/>
          <a:stretch>
            <a:fillRect/>
          </a:stretch>
        </p:blipFill>
        <p:spPr>
          <a:xfrm>
            <a:off x="1076749" y="2368495"/>
            <a:ext cx="8190541" cy="4034869"/>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85732426-268C-4BFA-877D-F5B4919640D8}"/>
              </a:ext>
            </a:extLst>
          </p:cNvPr>
          <p:cNvPicPr>
            <a:picLocks noChangeAspect="1"/>
          </p:cNvPicPr>
          <p:nvPr/>
        </p:nvPicPr>
        <p:blipFill>
          <a:blip r:embed="rId3"/>
          <a:stretch>
            <a:fillRect/>
          </a:stretch>
        </p:blipFill>
        <p:spPr>
          <a:xfrm>
            <a:off x="984596" y="2407549"/>
            <a:ext cx="5969307" cy="3911801"/>
          </a:xfrm>
          <a:prstGeom prst="rect">
            <a:avLst/>
          </a:prstGeom>
          <a:ln>
            <a:solidFill>
              <a:schemeClr val="tx1"/>
            </a:solidFill>
          </a:ln>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E209D900-970F-4181-957C-B5CF574F848B}"/>
              </a:ext>
            </a:extLst>
          </p:cNvPr>
          <p:cNvPicPr>
            <a:picLocks noChangeAspect="1"/>
          </p:cNvPicPr>
          <p:nvPr/>
        </p:nvPicPr>
        <p:blipFill>
          <a:blip r:embed="rId3"/>
          <a:stretch>
            <a:fillRect/>
          </a:stretch>
        </p:blipFill>
        <p:spPr>
          <a:xfrm>
            <a:off x="997503" y="2864585"/>
            <a:ext cx="8397353" cy="3073878"/>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2B3DDA5-5CFF-4538-BEAF-A2F44FCEE3A5}"/>
              </a:ext>
            </a:extLst>
          </p:cNvPr>
          <p:cNvPicPr>
            <a:picLocks noChangeAspect="1"/>
          </p:cNvPicPr>
          <p:nvPr/>
        </p:nvPicPr>
        <p:blipFill>
          <a:blip r:embed="rId3"/>
          <a:stretch>
            <a:fillRect/>
          </a:stretch>
        </p:blipFill>
        <p:spPr>
          <a:xfrm>
            <a:off x="1133314" y="2962324"/>
            <a:ext cx="6267772" cy="3264068"/>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3913"/>
            <a:ext cx="4212955" cy="4237422"/>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VAFB SLC-4E (California, USA)</a:t>
            </a:r>
          </a:p>
          <a:p>
            <a:pPr lvl="1">
              <a:lnSpc>
                <a:spcPct val="100000"/>
              </a:lnSpc>
              <a:spcBef>
                <a:spcPts val="1400"/>
              </a:spcBef>
            </a:pPr>
            <a:r>
              <a:rPr lang="en-US" sz="1800" dirty="0">
                <a:solidFill>
                  <a:schemeClr val="accent3">
                    <a:lumMod val="25000"/>
                  </a:schemeClr>
                </a:solidFill>
                <a:latin typeface="Abadi"/>
              </a:rPr>
              <a:t>Vandenberg Air Force Base Space Launch Complex 4E</a:t>
            </a:r>
          </a:p>
          <a:p>
            <a:pPr>
              <a:lnSpc>
                <a:spcPct val="100000"/>
              </a:lnSpc>
              <a:spcBef>
                <a:spcPts val="1400"/>
              </a:spcBef>
            </a:pPr>
            <a:r>
              <a:rPr lang="en-US" sz="2200" dirty="0">
                <a:solidFill>
                  <a:schemeClr val="accent3">
                    <a:lumMod val="25000"/>
                  </a:schemeClr>
                </a:solidFill>
                <a:latin typeface="Abadi"/>
              </a:rPr>
              <a:t>KSC LC-39A (Florida, USA)</a:t>
            </a:r>
          </a:p>
          <a:p>
            <a:pPr lvl="1">
              <a:lnSpc>
                <a:spcPct val="100000"/>
              </a:lnSpc>
              <a:spcBef>
                <a:spcPts val="1400"/>
              </a:spcBef>
            </a:pPr>
            <a:r>
              <a:rPr lang="en-US" sz="1800" dirty="0">
                <a:solidFill>
                  <a:schemeClr val="accent3">
                    <a:lumMod val="25000"/>
                  </a:schemeClr>
                </a:solidFill>
                <a:latin typeface="Abadi"/>
              </a:rPr>
              <a:t>Kennedy Space Center Launch Complex 39A</a:t>
            </a:r>
          </a:p>
          <a:p>
            <a:pPr>
              <a:lnSpc>
                <a:spcPct val="100000"/>
              </a:lnSpc>
              <a:spcBef>
                <a:spcPts val="1400"/>
              </a:spcBef>
            </a:pPr>
            <a:r>
              <a:rPr lang="en-US" sz="2200" dirty="0">
                <a:solidFill>
                  <a:schemeClr val="accent3">
                    <a:lumMod val="25000"/>
                  </a:schemeClr>
                </a:solidFill>
                <a:latin typeface="Abadi"/>
              </a:rPr>
              <a:t>CCAFS LC-40 (Florida, USA)</a:t>
            </a:r>
          </a:p>
          <a:p>
            <a:pPr lvl="1">
              <a:lnSpc>
                <a:spcPct val="100000"/>
              </a:lnSpc>
              <a:spcBef>
                <a:spcPts val="1400"/>
              </a:spcBef>
            </a:pPr>
            <a:r>
              <a:rPr lang="en-US" sz="1800" dirty="0">
                <a:solidFill>
                  <a:schemeClr val="accent3">
                    <a:lumMod val="25000"/>
                  </a:schemeClr>
                </a:solidFill>
                <a:latin typeface="Abadi"/>
              </a:rPr>
              <a:t>Cape Canaveral Air Force Station Launch Complex 40</a:t>
            </a:r>
          </a:p>
          <a:p>
            <a:pPr>
              <a:lnSpc>
                <a:spcPct val="100000"/>
              </a:lnSpc>
              <a:spcBef>
                <a:spcPts val="1400"/>
              </a:spcBef>
            </a:pPr>
            <a:r>
              <a:rPr lang="en-US" sz="2200" dirty="0">
                <a:solidFill>
                  <a:schemeClr val="accent3">
                    <a:lumMod val="25000"/>
                  </a:schemeClr>
                </a:solidFill>
                <a:latin typeface="Abadi"/>
              </a:rPr>
              <a:t>CCAFS SLC-40 (Florida, USA)</a:t>
            </a:r>
          </a:p>
          <a:p>
            <a:pPr lvl="1">
              <a:lnSpc>
                <a:spcPct val="100000"/>
              </a:lnSpc>
              <a:spcBef>
                <a:spcPts val="1400"/>
              </a:spcBef>
            </a:pPr>
            <a:r>
              <a:rPr lang="en-US" sz="1800" dirty="0">
                <a:solidFill>
                  <a:schemeClr val="accent3">
                    <a:lumMod val="25000"/>
                  </a:schemeClr>
                </a:solidFill>
                <a:latin typeface="Abadi"/>
              </a:rPr>
              <a:t>Cape Canaveral Air Force Station Space Launch Complex 40</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a:t>
            </a:r>
          </a:p>
        </p:txBody>
      </p:sp>
      <p:pic>
        <p:nvPicPr>
          <p:cNvPr id="4" name="Picture 3">
            <a:extLst>
              <a:ext uri="{FF2B5EF4-FFF2-40B4-BE49-F238E27FC236}">
                <a16:creationId xmlns:a16="http://schemas.microsoft.com/office/drawing/2014/main" id="{F089ABB7-CABB-4114-A3B3-FBDEF0EEB957}"/>
              </a:ext>
            </a:extLst>
          </p:cNvPr>
          <p:cNvPicPr>
            <a:picLocks noChangeAspect="1"/>
          </p:cNvPicPr>
          <p:nvPr/>
        </p:nvPicPr>
        <p:blipFill>
          <a:blip r:embed="rId3"/>
          <a:stretch>
            <a:fillRect/>
          </a:stretch>
        </p:blipFill>
        <p:spPr>
          <a:xfrm>
            <a:off x="5060008" y="1433913"/>
            <a:ext cx="6225603" cy="4340162"/>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380938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917710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8445" y="4859676"/>
            <a:ext cx="10670517" cy="1317287"/>
          </a:xfrm>
          <a:prstGeom prst="rect">
            <a:avLst/>
          </a:prstGeom>
        </p:spPr>
        <p:txBody>
          <a:bodyPr lIns="91440" tIns="45720" rIns="91440" bIns="45720" anchor="t">
            <a:normAutofit fontScale="70000" lnSpcReduction="20000"/>
          </a:bodyPr>
          <a:lstStyle/>
          <a:p>
            <a:pPr>
              <a:lnSpc>
                <a:spcPct val="100000"/>
              </a:lnSpc>
              <a:spcBef>
                <a:spcPts val="1400"/>
              </a:spcBef>
            </a:pPr>
            <a:r>
              <a:rPr lang="en-US" sz="2400" dirty="0"/>
              <a:t>The dropdown menu allows the selection of one or all launch sites. </a:t>
            </a:r>
          </a:p>
          <a:p>
            <a:pPr>
              <a:lnSpc>
                <a:spcPct val="100000"/>
              </a:lnSpc>
              <a:spcBef>
                <a:spcPts val="1400"/>
              </a:spcBef>
            </a:pPr>
            <a:r>
              <a:rPr lang="en-US" sz="2400" dirty="0"/>
              <a:t>With all launch sites selected, the pie chart displays the distribution of successful Falcon 9 first stage landing outcomes between the different launch sites. </a:t>
            </a:r>
          </a:p>
          <a:p>
            <a:pPr>
              <a:lnSpc>
                <a:spcPct val="100000"/>
              </a:lnSpc>
              <a:spcBef>
                <a:spcPts val="1400"/>
              </a:spcBef>
            </a:pPr>
            <a:r>
              <a:rPr lang="en-US" sz="2400" dirty="0"/>
              <a:t>The greatest share of successful Falcon 9 first stage landing outcomes (at 41.7% of the total) occurred at KSC LC-39A.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Counts for all Launch Sites</a:t>
            </a:r>
          </a:p>
        </p:txBody>
      </p:sp>
      <p:pic>
        <p:nvPicPr>
          <p:cNvPr id="4" name="Picture 3">
            <a:extLst>
              <a:ext uri="{FF2B5EF4-FFF2-40B4-BE49-F238E27FC236}">
                <a16:creationId xmlns:a16="http://schemas.microsoft.com/office/drawing/2014/main" id="{B7EF475D-6F3D-48DB-825E-F2C86D65FC45}"/>
              </a:ext>
            </a:extLst>
          </p:cNvPr>
          <p:cNvPicPr>
            <a:picLocks noChangeAspect="1"/>
          </p:cNvPicPr>
          <p:nvPr/>
        </p:nvPicPr>
        <p:blipFill>
          <a:blip r:embed="rId3"/>
          <a:stretch>
            <a:fillRect/>
          </a:stretch>
        </p:blipFill>
        <p:spPr>
          <a:xfrm>
            <a:off x="158445" y="1432099"/>
            <a:ext cx="11875110" cy="3333921"/>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1478"/>
            <a:ext cx="10530113" cy="463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tx1"/>
                </a:solidFill>
              </a:rPr>
              <a:t>Project Background and Context</a:t>
            </a:r>
          </a:p>
          <a:p>
            <a:pPr lvl="1"/>
            <a:r>
              <a:rPr lang="en-US" sz="2000" dirty="0">
                <a:solidFill>
                  <a:schemeClr val="tx1"/>
                </a:solidFill>
              </a:rPr>
              <a:t>SpaceX promotes its Falcon 9 rocket launches on its website at a cost of $62 million, significantly lower than competitors, who charge upwards of $165 million. This cost advantage primarily stems from SpaceX's ability to reuse the first stage of the rocket. Therefore, accurately predicting whether the first stage will successfully land can help assess the overall cost of a launch. This information could also be valuable for alternate companies looking to compete with SpaceX for rocket launch contracts. The objective of this project is to develop a machine learning pipeline to forecast the success of the first stage landing.</a:t>
            </a:r>
          </a:p>
          <a:p>
            <a:r>
              <a:rPr lang="en-US" sz="2400" b="1" dirty="0">
                <a:solidFill>
                  <a:schemeClr val="tx1"/>
                </a:solidFill>
              </a:rPr>
              <a:t>Key Questions to Address</a:t>
            </a:r>
          </a:p>
          <a:p>
            <a:pPr marL="914400" lvl="1" indent="-457200">
              <a:buFont typeface="+mj-lt"/>
              <a:buAutoNum type="arabicPeriod"/>
            </a:pPr>
            <a:r>
              <a:rPr lang="en-US" sz="2000" dirty="0">
                <a:solidFill>
                  <a:schemeClr val="tx1"/>
                </a:solidFill>
              </a:rPr>
              <a:t>What factors influence the successful landing of the rocket?</a:t>
            </a:r>
          </a:p>
          <a:p>
            <a:pPr marL="914400" lvl="1" indent="-457200">
              <a:buFont typeface="+mj-lt"/>
              <a:buAutoNum type="arabicPeriod"/>
            </a:pPr>
            <a:r>
              <a:rPr lang="en-US" sz="2000" dirty="0">
                <a:solidFill>
                  <a:schemeClr val="tx1"/>
                </a:solidFill>
              </a:rPr>
              <a:t>How do various features interact to determine the landing success rate?</a:t>
            </a:r>
          </a:p>
          <a:p>
            <a:pPr marL="914400" lvl="1" indent="-457200">
              <a:buFont typeface="+mj-lt"/>
              <a:buAutoNum type="arabicPeriod"/>
            </a:pPr>
            <a:r>
              <a:rPr lang="en-US" sz="2000" dirty="0">
                <a:solidFill>
                  <a:schemeClr val="tx1"/>
                </a:solidFill>
              </a:rPr>
              <a:t>What operational conditions are necessary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98031"/>
            <a:ext cx="10723945" cy="137893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the highest launch success ratio of 76.9% and failure of 23.1%</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a:extLst>
              <a:ext uri="{FF2B5EF4-FFF2-40B4-BE49-F238E27FC236}">
                <a16:creationId xmlns:a16="http://schemas.microsoft.com/office/drawing/2014/main" id="{2F404612-046A-41F6-8A89-3BD7F339A43C}"/>
              </a:ext>
            </a:extLst>
          </p:cNvPr>
          <p:cNvPicPr>
            <a:picLocks noChangeAspect="1"/>
          </p:cNvPicPr>
          <p:nvPr/>
        </p:nvPicPr>
        <p:blipFill>
          <a:blip r:embed="rId3"/>
          <a:stretch>
            <a:fillRect/>
          </a:stretch>
        </p:blipFill>
        <p:spPr>
          <a:xfrm>
            <a:off x="519715" y="1640213"/>
            <a:ext cx="11152568" cy="2907570"/>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5073983"/>
            <a:ext cx="10414662" cy="1245367"/>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The payload range from about 2,000 kg to 5,000 kg has the highest success rate.</a:t>
            </a:r>
          </a:p>
          <a:p>
            <a:pPr>
              <a:lnSpc>
                <a:spcPct val="100000"/>
              </a:lnSpc>
              <a:spcBef>
                <a:spcPts val="1400"/>
              </a:spcBef>
            </a:pPr>
            <a:r>
              <a:rPr lang="en-US" sz="2200" dirty="0">
                <a:latin typeface="Abadi" panose="020B0604020104020204" pitchFamily="34" charset="0"/>
              </a:rPr>
              <a:t>The ‘FT’ booster version category has the largest success rate.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2" name="Picture 1">
            <a:extLst>
              <a:ext uri="{FF2B5EF4-FFF2-40B4-BE49-F238E27FC236}">
                <a16:creationId xmlns:a16="http://schemas.microsoft.com/office/drawing/2014/main" id="{3D299C2B-B896-41E3-B1FA-55C94748AE6A}"/>
              </a:ext>
            </a:extLst>
          </p:cNvPr>
          <p:cNvPicPr>
            <a:picLocks noChangeAspect="1"/>
          </p:cNvPicPr>
          <p:nvPr/>
        </p:nvPicPr>
        <p:blipFill>
          <a:blip r:embed="rId3"/>
          <a:stretch>
            <a:fillRect/>
          </a:stretch>
        </p:blipFill>
        <p:spPr>
          <a:xfrm>
            <a:off x="72715" y="1652705"/>
            <a:ext cx="12046569" cy="3321221"/>
          </a:xfrm>
          <a:prstGeom prst="rect">
            <a:avLst/>
          </a:prstGeom>
          <a:ln>
            <a:solidFill>
              <a:schemeClr val="tx1"/>
            </a:solidFill>
          </a:ln>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66236" y="5630237"/>
            <a:ext cx="8059526" cy="796973"/>
          </a:xfrm>
          <a:prstGeom prst="rect">
            <a:avLst/>
          </a:prstGeom>
        </p:spPr>
        <p:txBody>
          <a:bodyPr vert="horz" lIns="91440" tIns="45720" rIns="91440" bIns="45720" rtlCol="0" anchor="t">
            <a:normAutofit fontScale="92500"/>
          </a:bodyPr>
          <a:lstStyle/>
          <a:p>
            <a:pPr>
              <a:lnSpc>
                <a:spcPct val="100000"/>
              </a:lnSpc>
              <a:spcBef>
                <a:spcPts val="1400"/>
              </a:spcBef>
            </a:pPr>
            <a:r>
              <a:rPr lang="en-US" sz="2400" dirty="0"/>
              <a:t>All models performed equally well except for the Decision Tree model which performed poorly relative to the other models.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3C148CC-4F08-4727-A707-3CADE6685E6A}"/>
              </a:ext>
            </a:extLst>
          </p:cNvPr>
          <p:cNvPicPr>
            <a:picLocks noChangeAspect="1"/>
          </p:cNvPicPr>
          <p:nvPr/>
        </p:nvPicPr>
        <p:blipFill>
          <a:blip r:embed="rId3"/>
          <a:stretch>
            <a:fillRect/>
          </a:stretch>
        </p:blipFill>
        <p:spPr>
          <a:xfrm>
            <a:off x="2066236" y="1377789"/>
            <a:ext cx="8059526" cy="4102422"/>
          </a:xfrm>
          <a:prstGeom prst="rect">
            <a:avLst/>
          </a:prstGeom>
          <a:ln>
            <a:solidFill>
              <a:schemeClr val="tx1"/>
            </a:solidFill>
          </a:ln>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4428713" cy="3968173"/>
          </a:xfrm>
          <a:prstGeom prst="rect">
            <a:avLst/>
          </a:prstGeom>
        </p:spPr>
        <p:txBody>
          <a:bodyPr>
            <a:normAutofit fontScale="92500" lnSpcReduction="10000"/>
          </a:bodyPr>
          <a:lstStyle/>
          <a:p>
            <a:pPr lvl="0">
              <a:lnSpc>
                <a:spcPct val="100000"/>
              </a:lnSpc>
              <a:spcBef>
                <a:spcPts val="1400"/>
              </a:spcBef>
            </a:pPr>
            <a:r>
              <a:rPr lang="en-US" sz="2200" dirty="0">
                <a:solidFill>
                  <a:srgbClr val="A5A5A5">
                    <a:lumMod val="25000"/>
                  </a:srgb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a:p>
            <a:pPr lvl="0">
              <a:lnSpc>
                <a:spcPct val="100000"/>
              </a:lnSpc>
              <a:spcBef>
                <a:spcPts val="1400"/>
              </a:spcBef>
            </a:pPr>
            <a:r>
              <a:rPr lang="en-US" sz="2200" dirty="0">
                <a:solidFill>
                  <a:srgbClr val="A5A5A5">
                    <a:lumMod val="25000"/>
                  </a:srgbClr>
                </a:solidFill>
                <a:latin typeface="Abadi" panose="020B0604020104020204" pitchFamily="34" charset="0"/>
              </a:rPr>
              <a:t>Prediction Breakdown:</a:t>
            </a:r>
          </a:p>
          <a:p>
            <a:pPr lvl="1">
              <a:lnSpc>
                <a:spcPct val="100000"/>
              </a:lnSpc>
              <a:spcBef>
                <a:spcPts val="1400"/>
              </a:spcBef>
            </a:pPr>
            <a:r>
              <a:rPr lang="en-US" sz="1800" dirty="0">
                <a:solidFill>
                  <a:srgbClr val="A5A5A5">
                    <a:lumMod val="25000"/>
                  </a:srgbClr>
                </a:solidFill>
                <a:latin typeface="Abadi" panose="020B0604020104020204" pitchFamily="34" charset="0"/>
              </a:rPr>
              <a:t>12 True Positives and 3 True Negatives </a:t>
            </a:r>
          </a:p>
          <a:p>
            <a:pPr lvl="1">
              <a:lnSpc>
                <a:spcPct val="100000"/>
              </a:lnSpc>
              <a:spcBef>
                <a:spcPts val="1400"/>
              </a:spcBef>
            </a:pPr>
            <a:r>
              <a:rPr lang="en-US" sz="1800" dirty="0">
                <a:solidFill>
                  <a:srgbClr val="A5A5A5">
                    <a:lumMod val="25000"/>
                  </a:srgbClr>
                </a:solidFill>
                <a:latin typeface="Abadi" panose="020B0604020104020204" pitchFamily="34" charset="0"/>
              </a:rPr>
              <a:t>3 False Positives and 0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94EFFCB-2F6E-4A20-8BD6-9FC3944187E7}"/>
              </a:ext>
            </a:extLst>
          </p:cNvPr>
          <p:cNvPicPr>
            <a:picLocks noChangeAspect="1"/>
          </p:cNvPicPr>
          <p:nvPr/>
        </p:nvPicPr>
        <p:blipFill>
          <a:blip r:embed="rId3"/>
          <a:stretch>
            <a:fillRect/>
          </a:stretch>
        </p:blipFill>
        <p:spPr>
          <a:xfrm>
            <a:off x="6096000" y="1691697"/>
            <a:ext cx="5048250" cy="4333875"/>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higher volume of flights at a launch site correlates with a greater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showed an upward trend from 2013 to 2020.Orbits ES-L1, GEO, HEO, SSO, and VLEO achieved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KSC LC-39A site had the highest number of successful launches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proved to be the most effective machine learning algorithm for this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 Data Sets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(JSON): </a:t>
            </a:r>
            <a:r>
              <a:rPr lang="en-US" sz="1800" dirty="0">
                <a:solidFill>
                  <a:schemeClr val="accent3">
                    <a:lumMod val="25000"/>
                  </a:schemeClr>
                </a:solidFill>
                <a:latin typeface="Abadi" panose="020B0604020104020204" pitchFamily="34" charset="0"/>
                <a:hlinkClick r:id="rId4"/>
              </a:rPr>
              <a:t>https://cf-courses-data.s3.us.cloud-object-storage.appdomain.cloud/IBM-DS0321EN-SkillsNetwork/datasets/API_call_spacex_api.json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Wikipedia (Webpage): </a:t>
            </a:r>
            <a:r>
              <a:rPr lang="en-US" sz="18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SpaceX (CSV): </a:t>
            </a:r>
            <a:r>
              <a:rPr lang="en-US" sz="1800" dirty="0">
                <a:solidFill>
                  <a:schemeClr val="accent3">
                    <a:lumMod val="25000"/>
                  </a:schemeClr>
                </a:solidFill>
                <a:latin typeface="Abadi" panose="020B0604020104020204" pitchFamily="34" charset="0"/>
                <a:hlinkClick r:id="rId6"/>
              </a:rPr>
              <a:t>https://cf-courses-data.s3.us.cloud-object-storage.appdomain.cloud/IBM-DS0321EN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Geo (CSV): </a:t>
            </a:r>
            <a:r>
              <a:rPr lang="en-US" sz="1800" dirty="0">
                <a:solidFill>
                  <a:schemeClr val="accent3">
                    <a:lumMod val="25000"/>
                  </a:schemeClr>
                </a:solidFill>
                <a:latin typeface="Abadi" panose="020B0604020104020204" pitchFamily="34" charset="0"/>
                <a:hlinkClick r:id="rId7"/>
              </a:rPr>
              <a:t>https://cf-courses-data.s3.us.cloud-object-storage.appdomain.cloud/IBM-DS0321EN-SkillsNetwork/datasets/spacex_launch_geo.csv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Launch Dash (CSV): </a:t>
            </a:r>
            <a:r>
              <a:rPr lang="en-US" sz="1800" dirty="0">
                <a:solidFill>
                  <a:schemeClr val="accent3">
                    <a:lumMod val="25000"/>
                  </a:schemeClr>
                </a:solidFill>
                <a:latin typeface="Abadi" panose="020B0604020104020204" pitchFamily="34" charset="0"/>
                <a:hlinkClick r:id="rId8"/>
              </a:rPr>
              <a:t>https://cf-courses-data.s3.us.cloud-object-storage.appdomain.cloud/IBM-DS0321EN-SkillsNetwork/datasets/spacex_launch_dash.csv</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18527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conducted through various methods</a:t>
            </a:r>
          </a:p>
          <a:p>
            <a:pPr lvl="1">
              <a:lnSpc>
                <a:spcPct val="100000"/>
              </a:lnSpc>
              <a:spcBef>
                <a:spcPts val="1400"/>
              </a:spcBef>
            </a:pPr>
            <a:r>
              <a:rPr lang="en-US" sz="1800" dirty="0">
                <a:solidFill>
                  <a:schemeClr val="accent3">
                    <a:lumMod val="25000"/>
                  </a:schemeClr>
                </a:solidFill>
                <a:latin typeface="Abadi" panose="020B0604020104020204" pitchFamily="34" charset="0"/>
              </a:rPr>
              <a:t>Initially, we made GET requests to the SpaceX API to retrieve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decoded the response content as JSON using the .json() function and transformed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with the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a:t>
            </a:r>
          </a:p>
          <a:p>
            <a:pPr lvl="1">
              <a:lnSpc>
                <a:spcPct val="100000"/>
              </a:lnSpc>
              <a:spcBef>
                <a:spcPts val="1400"/>
              </a:spcBef>
            </a:pPr>
            <a:r>
              <a:rPr lang="en-US" sz="1800" dirty="0">
                <a:solidFill>
                  <a:schemeClr val="accent3">
                    <a:lumMod val="25000"/>
                  </a:schemeClr>
                </a:solidFill>
                <a:latin typeface="Abadi" panose="020B0604020104020204" pitchFamily="34" charset="0"/>
              </a:rPr>
              <a:t>After that, we cleaned the data by checking for missing values and filling in those values where necessary. </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Additionally, we performed web scraping on Wikipedia to obtain Falcon 9 launch records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The goal was to extract the launch records from an HTML table, parse the table, and convert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p>
          <a:p>
            <a:pPr lvl="1">
              <a:lnSpc>
                <a:spcPct val="100000"/>
              </a:lnSpc>
              <a:spcBef>
                <a:spcPts val="1400"/>
              </a:spcBef>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GET requests to the SpaceX API to collect data, followed by cleaning the retrieved data and performing basic data wrangling and formatting.</a:t>
            </a:r>
            <a:endParaRPr lang="en-US" sz="2200" dirty="0">
              <a:solidFill>
                <a:schemeClr val="accent3">
                  <a:lumMod val="25000"/>
                </a:schemeClr>
              </a:solidFill>
              <a:latin typeface="Abadi"/>
            </a:endParaRPr>
          </a:p>
          <a:p>
            <a:r>
              <a:rPr lang="en-US" sz="2200" dirty="0">
                <a:latin typeface="Abadi" panose="020B0604020104020204" pitchFamily="34" charset="0"/>
              </a:rPr>
              <a:t>GitHub URL: </a:t>
            </a:r>
            <a:r>
              <a:rPr lang="en-US" sz="1800" dirty="0">
                <a:latin typeface="Abadi" panose="020B0604020104020204" pitchFamily="34" charset="0"/>
                <a:hlinkClick r:id="rId3"/>
              </a:rPr>
              <a:t>https://github.com/dkpatel369/Applied-Data-Science-Capstone/blob/de298a4b66f47b403d53e37031196b6dbb218944/Hands-On%20Lab%3A%20Data%20Collection.ipynb</a:t>
            </a:r>
            <a:endParaRPr lang="en-US" sz="18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08CDA5D4-D56A-4C69-91A9-7C55A4B99A63}"/>
              </a:ext>
            </a:extLst>
          </p:cNvPr>
          <p:cNvPicPr>
            <a:picLocks noChangeAspect="1"/>
          </p:cNvPicPr>
          <p:nvPr/>
        </p:nvPicPr>
        <p:blipFill>
          <a:blip r:embed="rId4"/>
          <a:stretch>
            <a:fillRect/>
          </a:stretch>
        </p:blipFill>
        <p:spPr>
          <a:xfrm>
            <a:off x="6181651" y="1432172"/>
            <a:ext cx="5189611" cy="4248928"/>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852224" cy="4233285"/>
          </a:xfrm>
          <a:prstGeom prst="rect">
            <a:avLst/>
          </a:prstGeom>
        </p:spPr>
        <p:txBody>
          <a:bodyPr lIns="91440" tIns="45720" rIns="91440" bIns="45720" anchor="t">
            <a:noAutofit/>
          </a:bodyPr>
          <a:lstStyle/>
          <a:p>
            <a:pPr lvl="0">
              <a:lnSpc>
                <a:spcPct val="100000"/>
              </a:lnSpc>
              <a:spcBef>
                <a:spcPts val="1400"/>
              </a:spcBef>
            </a:pPr>
            <a:r>
              <a:rPr lang="en-US" sz="2200" dirty="0">
                <a:solidFill>
                  <a:srgbClr val="A5A5A5">
                    <a:lumMod val="25000"/>
                  </a:srgbClr>
                </a:solidFill>
                <a:latin typeface="Abadi"/>
              </a:rPr>
              <a:t>We applied web scrapping to web scrap Falcon 9 launch records with </a:t>
            </a:r>
            <a:r>
              <a:rPr lang="en-US" sz="2200" dirty="0" err="1">
                <a:solidFill>
                  <a:srgbClr val="A5A5A5">
                    <a:lumMod val="25000"/>
                  </a:srgbClr>
                </a:solidFill>
                <a:latin typeface="Abadi"/>
              </a:rPr>
              <a:t>BeautifulSoup</a:t>
            </a:r>
            <a:r>
              <a:rPr lang="en-US" sz="2200" dirty="0">
                <a:solidFill>
                  <a:srgbClr val="A5A5A5">
                    <a:lumMod val="25000"/>
                  </a:srgbClr>
                </a:solidFill>
                <a:latin typeface="Abadi"/>
              </a:rPr>
              <a:t> </a:t>
            </a:r>
          </a:p>
          <a:p>
            <a:pPr lvl="0">
              <a:lnSpc>
                <a:spcPct val="100000"/>
              </a:lnSpc>
              <a:spcBef>
                <a:spcPts val="1400"/>
              </a:spcBef>
            </a:pPr>
            <a:r>
              <a:rPr lang="en-US" sz="2200" dirty="0">
                <a:solidFill>
                  <a:srgbClr val="A5A5A5">
                    <a:lumMod val="25000"/>
                  </a:srgbClr>
                </a:solidFill>
                <a:latin typeface="Abadi"/>
              </a:rPr>
              <a:t>We parsed the table and converted it into a pandas </a:t>
            </a:r>
            <a:r>
              <a:rPr lang="en-US" sz="2200" dirty="0" err="1">
                <a:solidFill>
                  <a:srgbClr val="A5A5A5">
                    <a:lumMod val="25000"/>
                  </a:srgbClr>
                </a:solidFill>
                <a:latin typeface="Abadi"/>
              </a:rPr>
              <a:t>DataFrame</a:t>
            </a:r>
            <a:r>
              <a:rPr lang="en-US" sz="2200" dirty="0">
                <a:solidFill>
                  <a:srgbClr val="A5A5A5">
                    <a:lumMod val="25000"/>
                  </a:srgbClr>
                </a:solidFill>
                <a:latin typeface="Abadi"/>
              </a:rPr>
              <a:t>.</a:t>
            </a:r>
            <a:endParaRPr lang="en-US" sz="2200" dirty="0">
              <a:solidFill>
                <a:srgbClr val="A5A5A5">
                  <a:lumMod val="25000"/>
                </a:srgb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https://github.com/dkpatel369/Applied-Data-Science-Capstone/blob/de298a4b66f47b403d53e37031196b6dbb218944/Hands-On%20Lab%3A%20Data%20Collection%20with%20Web%20Scraping.ipynb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92165042-0EF7-4627-BEB3-0F19E122ADC8}"/>
              </a:ext>
            </a:extLst>
          </p:cNvPr>
          <p:cNvPicPr>
            <a:picLocks noChangeAspect="1"/>
          </p:cNvPicPr>
          <p:nvPr/>
        </p:nvPicPr>
        <p:blipFill>
          <a:blip r:embed="rId4"/>
          <a:stretch>
            <a:fillRect/>
          </a:stretch>
        </p:blipFill>
        <p:spPr>
          <a:xfrm>
            <a:off x="5908981" y="1451316"/>
            <a:ext cx="5841249" cy="4574257"/>
          </a:xfrm>
          <a:prstGeom prst="rect">
            <a:avLst/>
          </a:prstGeom>
          <a:ln>
            <a:solidFill>
              <a:schemeClr val="tx1"/>
            </a:solidFill>
          </a:ln>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265</TotalTime>
  <Words>2258</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Dushyant Patel</cp:lastModifiedBy>
  <cp:revision>221</cp:revision>
  <dcterms:created xsi:type="dcterms:W3CDTF">2021-04-29T18:58:34Z</dcterms:created>
  <dcterms:modified xsi:type="dcterms:W3CDTF">2024-11-05T19:43:04Z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